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65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6E984E-2D96-4FAD-BF59-7A3236B43231}" v="12" dt="2019-09-08T02:25:01.3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>
        <p:scale>
          <a:sx n="93" d="100"/>
          <a:sy n="93" d="100"/>
        </p:scale>
        <p:origin x="7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ebrack-Smith, Lori" userId="ddd8d681-1336-4bf7-9cf5-dc0515e7b822" providerId="ADAL" clId="{2F6E984E-2D96-4FAD-BF59-7A3236B43231}"/>
    <pc:docChg chg="addSld modSld sldOrd">
      <pc:chgData name="Zebrack-Smith, Lori" userId="ddd8d681-1336-4bf7-9cf5-dc0515e7b822" providerId="ADAL" clId="{2F6E984E-2D96-4FAD-BF59-7A3236B43231}" dt="2019-09-08T02:47:31.248" v="269" actId="20577"/>
      <pc:docMkLst>
        <pc:docMk/>
      </pc:docMkLst>
      <pc:sldChg chg="ord">
        <pc:chgData name="Zebrack-Smith, Lori" userId="ddd8d681-1336-4bf7-9cf5-dc0515e7b822" providerId="ADAL" clId="{2F6E984E-2D96-4FAD-BF59-7A3236B43231}" dt="2019-09-08T02:23:30.320" v="4"/>
        <pc:sldMkLst>
          <pc:docMk/>
          <pc:sldMk cId="899510647" sldId="258"/>
        </pc:sldMkLst>
      </pc:sldChg>
      <pc:sldChg chg="ord">
        <pc:chgData name="Zebrack-Smith, Lori" userId="ddd8d681-1336-4bf7-9cf5-dc0515e7b822" providerId="ADAL" clId="{2F6E984E-2D96-4FAD-BF59-7A3236B43231}" dt="2019-09-08T02:23:33.874" v="5"/>
        <pc:sldMkLst>
          <pc:docMk/>
          <pc:sldMk cId="1918330593" sldId="260"/>
        </pc:sldMkLst>
      </pc:sldChg>
      <pc:sldChg chg="ord">
        <pc:chgData name="Zebrack-Smith, Lori" userId="ddd8d681-1336-4bf7-9cf5-dc0515e7b822" providerId="ADAL" clId="{2F6E984E-2D96-4FAD-BF59-7A3236B43231}" dt="2019-09-08T02:23:45.286" v="6"/>
        <pc:sldMkLst>
          <pc:docMk/>
          <pc:sldMk cId="3966615860" sldId="261"/>
        </pc:sldMkLst>
      </pc:sldChg>
      <pc:sldChg chg="modSp">
        <pc:chgData name="Zebrack-Smith, Lori" userId="ddd8d681-1336-4bf7-9cf5-dc0515e7b822" providerId="ADAL" clId="{2F6E984E-2D96-4FAD-BF59-7A3236B43231}" dt="2019-09-08T02:47:31.248" v="269" actId="20577"/>
        <pc:sldMkLst>
          <pc:docMk/>
          <pc:sldMk cId="1510482219" sldId="263"/>
        </pc:sldMkLst>
        <pc:spChg chg="mod">
          <ac:chgData name="Zebrack-Smith, Lori" userId="ddd8d681-1336-4bf7-9cf5-dc0515e7b822" providerId="ADAL" clId="{2F6E984E-2D96-4FAD-BF59-7A3236B43231}" dt="2019-09-08T02:47:31.248" v="269" actId="20577"/>
          <ac:spMkLst>
            <pc:docMk/>
            <pc:sldMk cId="1510482219" sldId="263"/>
            <ac:spMk id="2" creationId="{0D2ED934-49C0-4367-AF6E-9CF1896BA104}"/>
          </ac:spMkLst>
        </pc:spChg>
      </pc:sldChg>
      <pc:sldChg chg="ord">
        <pc:chgData name="Zebrack-Smith, Lori" userId="ddd8d681-1336-4bf7-9cf5-dc0515e7b822" providerId="ADAL" clId="{2F6E984E-2D96-4FAD-BF59-7A3236B43231}" dt="2019-09-08T02:24:10.424" v="7"/>
        <pc:sldMkLst>
          <pc:docMk/>
          <pc:sldMk cId="881513092" sldId="265"/>
        </pc:sldMkLst>
      </pc:sldChg>
      <pc:sldChg chg="add ord">
        <pc:chgData name="Zebrack-Smith, Lori" userId="ddd8d681-1336-4bf7-9cf5-dc0515e7b822" providerId="ADAL" clId="{2F6E984E-2D96-4FAD-BF59-7A3236B43231}" dt="2019-09-08T02:24:48.976" v="8"/>
        <pc:sldMkLst>
          <pc:docMk/>
          <pc:sldMk cId="653194711" sldId="268"/>
        </pc:sldMkLst>
      </pc:sldChg>
      <pc:sldChg chg="add ord">
        <pc:chgData name="Zebrack-Smith, Lori" userId="ddd8d681-1336-4bf7-9cf5-dc0515e7b822" providerId="ADAL" clId="{2F6E984E-2D96-4FAD-BF59-7A3236B43231}" dt="2019-09-08T02:24:52.701" v="9"/>
        <pc:sldMkLst>
          <pc:docMk/>
          <pc:sldMk cId="2276750040" sldId="269"/>
        </pc:sldMkLst>
      </pc:sldChg>
      <pc:sldChg chg="add ord">
        <pc:chgData name="Zebrack-Smith, Lori" userId="ddd8d681-1336-4bf7-9cf5-dc0515e7b822" providerId="ADAL" clId="{2F6E984E-2D96-4FAD-BF59-7A3236B43231}" dt="2019-09-08T02:24:58.853" v="10"/>
        <pc:sldMkLst>
          <pc:docMk/>
          <pc:sldMk cId="4008887355" sldId="270"/>
        </pc:sldMkLst>
      </pc:sldChg>
      <pc:sldChg chg="add ord">
        <pc:chgData name="Zebrack-Smith, Lori" userId="ddd8d681-1336-4bf7-9cf5-dc0515e7b822" providerId="ADAL" clId="{2F6E984E-2D96-4FAD-BF59-7A3236B43231}" dt="2019-09-08T02:25:01.319" v="11"/>
        <pc:sldMkLst>
          <pc:docMk/>
          <pc:sldMk cId="3599321425" sldId="271"/>
        </pc:sldMkLst>
      </pc:sldChg>
    </pc:docChg>
  </pc:docChgLst>
  <pc:docChgLst>
    <pc:chgData name="Zebrack-Smith, Lori" userId="ddd8d681-1336-4bf7-9cf5-dc0515e7b822" providerId="ADAL" clId="{F14371FE-BE24-47E1-8416-193AFDF0CCD0}"/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9/9/2019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9/9/2019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9/9/2019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9/9/2019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9/9/2019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9/9/2019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9/9/2019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9/9/2019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B71D1-EAA5-41B5-BA11-AC6C06CA6E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LINEAR EQUATIONS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EB76C6-CCF6-4223-8C23-BDBE3EB3D0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861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7AA8C79-8B70-4952-94B4-0F59C010B821}"/>
                  </a:ext>
                </a:extLst>
              </p:cNvPr>
              <p:cNvSpPr txBox="1"/>
              <p:nvPr/>
            </p:nvSpPr>
            <p:spPr>
              <a:xfrm>
                <a:off x="516365" y="732243"/>
                <a:ext cx="11568701" cy="2866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250000"/>
                  </a:lnSpc>
                </a:pPr>
                <a:r>
                  <a:rPr lang="en-US" b="1" dirty="0"/>
                  <a:t>Distance Formula</a:t>
                </a:r>
              </a:p>
              <a:p>
                <a:pPr marL="285750" indent="-285750">
                  <a:lnSpc>
                    <a:spcPct val="2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Square root</a:t>
                </a:r>
              </a:p>
              <a:p>
                <a:pPr marL="285750" indent="-285750">
                  <a:lnSpc>
                    <a:spcPct val="250000"/>
                  </a:lnSpc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lnSpc>
                    <a:spcPct val="2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en-US" b="0" i="1" baseline="3000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 i="1" baseline="3000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7AA8C79-8B70-4952-94B4-0F59C010B8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365" y="732243"/>
                <a:ext cx="11568701" cy="2866169"/>
              </a:xfrm>
              <a:prstGeom prst="rect">
                <a:avLst/>
              </a:prstGeom>
              <a:blipFill>
                <a:blip r:embed="rId2"/>
                <a:stretch>
                  <a:fillRect l="-474" b="-14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0105D793-AA8F-4C21-BB3A-E6798DBA4844}"/>
              </a:ext>
            </a:extLst>
          </p:cNvPr>
          <p:cNvSpPr/>
          <p:nvPr/>
        </p:nvSpPr>
        <p:spPr>
          <a:xfrm>
            <a:off x="1699489" y="1425147"/>
            <a:ext cx="1814920" cy="6629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lnSpc>
                <a:spcPct val="250000"/>
              </a:lnSpc>
            </a:pPr>
            <a:r>
              <a:rPr lang="en-US" dirty="0"/>
              <a:t>of the sum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6BA30EA-AD2F-449D-81F8-5C7DD8B462C4}"/>
              </a:ext>
            </a:extLst>
          </p:cNvPr>
          <p:cNvSpPr/>
          <p:nvPr/>
        </p:nvSpPr>
        <p:spPr>
          <a:xfrm>
            <a:off x="2924859" y="1425147"/>
            <a:ext cx="6102953" cy="6629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lnSpc>
                <a:spcPct val="250000"/>
              </a:lnSpc>
            </a:pPr>
            <a:r>
              <a:rPr lang="en-US" dirty="0"/>
              <a:t>of the squares of the differences along each axis</a:t>
            </a:r>
          </a:p>
        </p:txBody>
      </p:sp>
    </p:spTree>
    <p:extLst>
      <p:ext uri="{BB962C8B-B14F-4D97-AF65-F5344CB8AC3E}">
        <p14:creationId xmlns:p14="http://schemas.microsoft.com/office/powerpoint/2010/main" val="247926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9CCF50F-AB9A-4C9F-9ABF-F496A1E064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4006" y="0"/>
            <a:ext cx="72439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513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AA8C79-8B70-4952-94B4-0F59C010B821}"/>
              </a:ext>
            </a:extLst>
          </p:cNvPr>
          <p:cNvSpPr txBox="1"/>
          <p:nvPr/>
        </p:nvSpPr>
        <p:spPr>
          <a:xfrm>
            <a:off x="516365" y="732243"/>
            <a:ext cx="1156870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b="1" dirty="0"/>
              <a:t>What is SLOPE?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Gradient or tilt of the line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Gives direction:</a:t>
            </a:r>
          </a:p>
          <a:p>
            <a:pPr marL="742950" lvl="1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Positive slope: up to the right</a:t>
            </a:r>
          </a:p>
          <a:p>
            <a:pPr marL="742950" lvl="1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Negative slope: down to the right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Gives steepness:</a:t>
            </a:r>
          </a:p>
          <a:p>
            <a:pPr marL="742950" lvl="1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Higher the magnitude (larger absolute value of slope), the steeper</a:t>
            </a:r>
          </a:p>
          <a:p>
            <a:pPr marL="742950" lvl="1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Closer to zero (smaller magnitude), less steep</a:t>
            </a:r>
          </a:p>
          <a:p>
            <a:endParaRPr lang="en-US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FF41A76-C24E-4594-A3DC-1DF87A3C7846}"/>
              </a:ext>
            </a:extLst>
          </p:cNvPr>
          <p:cNvCxnSpPr>
            <a:cxnSpLocks/>
          </p:cNvCxnSpPr>
          <p:nvPr/>
        </p:nvCxnSpPr>
        <p:spPr>
          <a:xfrm flipV="1">
            <a:off x="4584031" y="2863515"/>
            <a:ext cx="721895" cy="66173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E4CD21C-1980-4170-9766-C79F0434C2BC}"/>
              </a:ext>
            </a:extLst>
          </p:cNvPr>
          <p:cNvCxnSpPr>
            <a:cxnSpLocks/>
          </p:cNvCxnSpPr>
          <p:nvPr/>
        </p:nvCxnSpPr>
        <p:spPr>
          <a:xfrm>
            <a:off x="5113420" y="3686898"/>
            <a:ext cx="721895" cy="66173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FD70883-C93B-431C-BCAA-F3A47BB78679}"/>
              </a:ext>
            </a:extLst>
          </p:cNvPr>
          <p:cNvCxnSpPr>
            <a:cxnSpLocks/>
          </p:cNvCxnSpPr>
          <p:nvPr/>
        </p:nvCxnSpPr>
        <p:spPr>
          <a:xfrm flipV="1">
            <a:off x="8670757" y="4932947"/>
            <a:ext cx="340896" cy="79007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83A12C5-9F3C-44E4-9E46-8DDFE96B8D26}"/>
              </a:ext>
            </a:extLst>
          </p:cNvPr>
          <p:cNvCxnSpPr>
            <a:cxnSpLocks/>
          </p:cNvCxnSpPr>
          <p:nvPr/>
        </p:nvCxnSpPr>
        <p:spPr>
          <a:xfrm flipV="1">
            <a:off x="6440903" y="5997420"/>
            <a:ext cx="898360" cy="25667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CFD6576-08E1-4798-A8BF-6056EE36F464}"/>
              </a:ext>
            </a:extLst>
          </p:cNvPr>
          <p:cNvCxnSpPr>
            <a:cxnSpLocks/>
          </p:cNvCxnSpPr>
          <p:nvPr/>
        </p:nvCxnSpPr>
        <p:spPr>
          <a:xfrm>
            <a:off x="9328484" y="4932947"/>
            <a:ext cx="340896" cy="79007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8C87365-7853-4E96-9CD5-D8DEE740CE24}"/>
              </a:ext>
            </a:extLst>
          </p:cNvPr>
          <p:cNvCxnSpPr>
            <a:cxnSpLocks/>
          </p:cNvCxnSpPr>
          <p:nvPr/>
        </p:nvCxnSpPr>
        <p:spPr>
          <a:xfrm>
            <a:off x="7543800" y="5997420"/>
            <a:ext cx="898360" cy="25667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274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7AA8C79-8B70-4952-94B4-0F59C010B821}"/>
                  </a:ext>
                </a:extLst>
              </p:cNvPr>
              <p:cNvSpPr txBox="1"/>
              <p:nvPr/>
            </p:nvSpPr>
            <p:spPr>
              <a:xfrm>
                <a:off x="516365" y="732243"/>
                <a:ext cx="11568701" cy="5655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250000"/>
                  </a:lnSpc>
                </a:pPr>
                <a:r>
                  <a:rPr lang="en-US" b="1" dirty="0"/>
                  <a:t>What is SLOPE?</a:t>
                </a:r>
              </a:p>
              <a:p>
                <a:pPr marL="285750" indent="-285750">
                  <a:lnSpc>
                    <a:spcPct val="2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400" b="0" i="1" baseline="-2500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400" b="0" i="1" baseline="-2500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baseline="-2500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−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baseline="-25000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𝑟𝑌𝑠𝑒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𝑟𝑢𝑛</m:t>
                        </m:r>
                      </m:den>
                    </m:f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𝑐h𝑎𝑛𝑔𝑒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𝑐h𝑎𝑛𝑔𝑒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400" b="0" i="1" baseline="-2500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400" b="0" i="1" baseline="-2500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baseline="-2500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baseline="-2500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dirty="0"/>
                  <a:t>okay? </a:t>
                </a:r>
                <a:endParaRPr lang="en-US" b="1" dirty="0">
                  <a:solidFill>
                    <a:srgbClr val="00B050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>
                  <a:solidFill>
                    <a:srgbClr val="FF0000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Is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400" i="1" baseline="-2500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400" i="1" baseline="-2500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baseline="-2500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baseline="-25000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dirty="0"/>
                  <a:t>okay?</a:t>
                </a:r>
                <a:endParaRPr lang="en-US" b="1" dirty="0">
                  <a:solidFill>
                    <a:srgbClr val="FF0000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b="1" dirty="0">
                  <a:solidFill>
                    <a:srgbClr val="FF0000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b="1" dirty="0">
                  <a:solidFill>
                    <a:srgbClr val="FF0000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Is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baseline="-2500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baseline="-2500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400" b="0" i="1" baseline="-2500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400" b="0" i="1" baseline="-25000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dirty="0"/>
                  <a:t>okay?</a:t>
                </a:r>
                <a:endParaRPr lang="en-US" b="1" dirty="0">
                  <a:solidFill>
                    <a:srgbClr val="FF0000"/>
                  </a:solidFill>
                </a:endParaRPr>
              </a:p>
              <a:p>
                <a:endParaRPr lang="en-US" b="1" dirty="0">
                  <a:solidFill>
                    <a:srgbClr val="FF0000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7AA8C79-8B70-4952-94B4-0F59C010B8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365" y="732243"/>
                <a:ext cx="11568701" cy="5655202"/>
              </a:xfrm>
              <a:prstGeom prst="rect">
                <a:avLst/>
              </a:prstGeom>
              <a:blipFill>
                <a:blip r:embed="rId2"/>
                <a:stretch>
                  <a:fillRect l="-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636D3434-0225-4C59-A848-E7B0520D4E40}"/>
              </a:ext>
            </a:extLst>
          </p:cNvPr>
          <p:cNvSpPr/>
          <p:nvPr/>
        </p:nvSpPr>
        <p:spPr>
          <a:xfrm>
            <a:off x="3420978" y="3238194"/>
            <a:ext cx="83459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YES!  It has change in y over change in x and keeps </a:t>
            </a:r>
            <a:r>
              <a:rPr lang="en-US" b="1" dirty="0" err="1">
                <a:solidFill>
                  <a:srgbClr val="00B050"/>
                </a:solidFill>
              </a:rPr>
              <a:t>coords</a:t>
            </a:r>
            <a:r>
              <a:rPr lang="en-US" b="1" dirty="0">
                <a:solidFill>
                  <a:srgbClr val="00B050"/>
                </a:solidFill>
              </a:rPr>
              <a:t> in same order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F1668E-D364-4CF8-9A06-D4CAE6CE6A29}"/>
              </a:ext>
            </a:extLst>
          </p:cNvPr>
          <p:cNvSpPr/>
          <p:nvPr/>
        </p:nvSpPr>
        <p:spPr>
          <a:xfrm>
            <a:off x="3420978" y="4279052"/>
            <a:ext cx="42963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NO! </a:t>
            </a:r>
            <a:r>
              <a:rPr lang="en-US" b="1" dirty="0" err="1">
                <a:solidFill>
                  <a:srgbClr val="FF0000"/>
                </a:solidFill>
              </a:rPr>
              <a:t>Coords</a:t>
            </a:r>
            <a:r>
              <a:rPr lang="en-US" b="1" dirty="0">
                <a:solidFill>
                  <a:srgbClr val="FF0000"/>
                </a:solidFill>
              </a:rPr>
              <a:t> *ARE NOT* in same order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3D9773E-933F-4D07-B93E-495460EAD660}"/>
              </a:ext>
            </a:extLst>
          </p:cNvPr>
          <p:cNvSpPr/>
          <p:nvPr/>
        </p:nvSpPr>
        <p:spPr>
          <a:xfrm>
            <a:off x="3433004" y="5307878"/>
            <a:ext cx="71186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NO!  It is *NOT* </a:t>
            </a:r>
            <a:r>
              <a:rPr lang="en-US" b="1" dirty="0" err="1">
                <a:solidFill>
                  <a:srgbClr val="FF0000"/>
                </a:solidFill>
              </a:rPr>
              <a:t>rYse</a:t>
            </a:r>
            <a:r>
              <a:rPr lang="en-US" b="1" dirty="0">
                <a:solidFill>
                  <a:srgbClr val="FF0000"/>
                </a:solidFill>
              </a:rPr>
              <a:t> over run … change in y over change in x</a:t>
            </a:r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2B15A5A-BDDB-4E3B-A467-F7767DF34D8F}"/>
              </a:ext>
            </a:extLst>
          </p:cNvPr>
          <p:cNvGrpSpPr/>
          <p:nvPr/>
        </p:nvGrpSpPr>
        <p:grpSpPr>
          <a:xfrm>
            <a:off x="1106905" y="4114800"/>
            <a:ext cx="1347537" cy="637674"/>
            <a:chOff x="1106905" y="4114800"/>
            <a:chExt cx="1347537" cy="637674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8CEFFBEE-F112-4527-87C1-36F656F41B0C}"/>
                </a:ext>
              </a:extLst>
            </p:cNvPr>
            <p:cNvCxnSpPr/>
            <p:nvPr/>
          </p:nvCxnSpPr>
          <p:spPr>
            <a:xfrm flipV="1">
              <a:off x="1106905" y="4114800"/>
              <a:ext cx="1347537" cy="63767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8F48119-E1CE-40C2-8872-5E3B816DCB0C}"/>
                </a:ext>
              </a:extLst>
            </p:cNvPr>
            <p:cNvCxnSpPr>
              <a:cxnSpLocks/>
            </p:cNvCxnSpPr>
            <p:nvPr/>
          </p:nvCxnSpPr>
          <p:spPr>
            <a:xfrm>
              <a:off x="1106905" y="4114800"/>
              <a:ext cx="1347537" cy="63767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D7F75E0-31FA-48B5-A6D5-D99516554386}"/>
              </a:ext>
            </a:extLst>
          </p:cNvPr>
          <p:cNvGrpSpPr/>
          <p:nvPr/>
        </p:nvGrpSpPr>
        <p:grpSpPr>
          <a:xfrm>
            <a:off x="1106904" y="5173707"/>
            <a:ext cx="1347537" cy="637674"/>
            <a:chOff x="1106905" y="4114800"/>
            <a:chExt cx="1347537" cy="637674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83674AB5-F597-440C-826C-7C7034417660}"/>
                </a:ext>
              </a:extLst>
            </p:cNvPr>
            <p:cNvCxnSpPr/>
            <p:nvPr/>
          </p:nvCxnSpPr>
          <p:spPr>
            <a:xfrm flipV="1">
              <a:off x="1106905" y="4114800"/>
              <a:ext cx="1347537" cy="63767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0651254-9AC2-47EA-97E2-57BF1592C52A}"/>
                </a:ext>
              </a:extLst>
            </p:cNvPr>
            <p:cNvCxnSpPr>
              <a:cxnSpLocks/>
            </p:cNvCxnSpPr>
            <p:nvPr/>
          </p:nvCxnSpPr>
          <p:spPr>
            <a:xfrm>
              <a:off x="1106905" y="4114800"/>
              <a:ext cx="1347537" cy="63767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78613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AA8C79-8B70-4952-94B4-0F59C010B821}"/>
              </a:ext>
            </a:extLst>
          </p:cNvPr>
          <p:cNvSpPr txBox="1"/>
          <p:nvPr/>
        </p:nvSpPr>
        <p:spPr>
          <a:xfrm>
            <a:off x="516365" y="732243"/>
            <a:ext cx="1156870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b="1" dirty="0"/>
              <a:t>What is y-intercept?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Where the line crosses the y-axis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It is a constant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Represented by the letter </a:t>
            </a:r>
            <a:r>
              <a:rPr lang="en-US" i="1" dirty="0"/>
              <a:t>b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701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039793E-0D66-41B3-9E6A-5B39B43A2A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381" y="0"/>
            <a:ext cx="6903237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B27BDF1-C5E9-415C-B67C-C631C735BF98}"/>
              </a:ext>
            </a:extLst>
          </p:cNvPr>
          <p:cNvSpPr txBox="1"/>
          <p:nvPr/>
        </p:nvSpPr>
        <p:spPr>
          <a:xfrm>
            <a:off x="327546" y="464024"/>
            <a:ext cx="2316835" cy="2775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Write an equation for the</a:t>
            </a:r>
          </a:p>
          <a:p>
            <a:pPr>
              <a:lnSpc>
                <a:spcPct val="200000"/>
              </a:lnSpc>
            </a:pPr>
            <a:r>
              <a:rPr lang="en-US" dirty="0"/>
              <a:t>with slope 3</a:t>
            </a:r>
          </a:p>
          <a:p>
            <a:pPr>
              <a:lnSpc>
                <a:spcPct val="200000"/>
              </a:lnSpc>
            </a:pPr>
            <a:r>
              <a:rPr lang="en-US" dirty="0"/>
              <a:t>crossing the y-axis</a:t>
            </a:r>
          </a:p>
          <a:p>
            <a:pPr>
              <a:lnSpc>
                <a:spcPct val="200000"/>
              </a:lnSpc>
            </a:pPr>
            <a:r>
              <a:rPr lang="en-US" dirty="0"/>
              <a:t>at 2.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D70D4EF-2576-474C-BF27-D1B60B053FE2}"/>
              </a:ext>
            </a:extLst>
          </p:cNvPr>
          <p:cNvSpPr/>
          <p:nvPr/>
        </p:nvSpPr>
        <p:spPr>
          <a:xfrm>
            <a:off x="6316580" y="1801732"/>
            <a:ext cx="180473" cy="180473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677AF54-9862-491A-A837-F9434BED0221}"/>
              </a:ext>
            </a:extLst>
          </p:cNvPr>
          <p:cNvSpPr/>
          <p:nvPr/>
        </p:nvSpPr>
        <p:spPr>
          <a:xfrm>
            <a:off x="5995736" y="2739189"/>
            <a:ext cx="180473" cy="180473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5B487C8-1207-4B5E-BFDA-F8556357E349}"/>
              </a:ext>
            </a:extLst>
          </p:cNvPr>
          <p:cNvCxnSpPr>
            <a:cxnSpLocks/>
          </p:cNvCxnSpPr>
          <p:nvPr/>
        </p:nvCxnSpPr>
        <p:spPr>
          <a:xfrm flipV="1">
            <a:off x="5718509" y="1046747"/>
            <a:ext cx="971049" cy="2803358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9D0F09F-4680-4D4B-86A8-48BECDD8D438}"/>
                  </a:ext>
                </a:extLst>
              </p:cNvPr>
              <p:cNvSpPr txBox="1"/>
              <p:nvPr/>
            </p:nvSpPr>
            <p:spPr>
              <a:xfrm>
                <a:off x="9769641" y="637674"/>
                <a:ext cx="1985211" cy="5562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Slope 3</a:t>
                </a:r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2000" b="0" dirty="0"/>
              </a:p>
              <a:p>
                <a:endParaRPr lang="en-US" dirty="0"/>
              </a:p>
              <a:p>
                <a:r>
                  <a:rPr lang="en-US" dirty="0"/>
                  <a:t>Up 3</a:t>
                </a:r>
              </a:p>
              <a:p>
                <a:r>
                  <a:rPr lang="en-US" dirty="0"/>
                  <a:t>Over 1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Y-intercept at 2</a:t>
                </a:r>
              </a:p>
              <a:p>
                <a:r>
                  <a:rPr lang="en-US" dirty="0"/>
                  <a:t>b = 2</a:t>
                </a:r>
              </a:p>
              <a:p>
                <a:endParaRPr lang="en-US" dirty="0"/>
              </a:p>
              <a:p>
                <a:r>
                  <a:rPr lang="en-US" dirty="0"/>
                  <a:t>We have slope and intercept…</a:t>
                </a:r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𝑚𝑥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9D0F09F-4680-4D4B-86A8-48BECDD8D4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69641" y="637674"/>
                <a:ext cx="1985211" cy="5562164"/>
              </a:xfrm>
              <a:prstGeom prst="rect">
                <a:avLst/>
              </a:prstGeom>
              <a:blipFill>
                <a:blip r:embed="rId3"/>
                <a:stretch>
                  <a:fillRect l="-2769" t="-658" r="-1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282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039793E-0D66-41B3-9E6A-5B39B43A2A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381" y="0"/>
            <a:ext cx="6903237" cy="6858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B27BDF1-C5E9-415C-B67C-C631C735BF98}"/>
                  </a:ext>
                </a:extLst>
              </p:cNvPr>
              <p:cNvSpPr txBox="1"/>
              <p:nvPr/>
            </p:nvSpPr>
            <p:spPr>
              <a:xfrm>
                <a:off x="327546" y="464024"/>
                <a:ext cx="2316835" cy="24423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en-US" dirty="0"/>
                  <a:t>Write an equation for the line passing through (10, 3) </a:t>
                </a:r>
              </a:p>
              <a:p>
                <a:pPr>
                  <a:lnSpc>
                    <a:spcPct val="200000"/>
                  </a:lnSpc>
                </a:pPr>
                <a:r>
                  <a:rPr lang="en-US" dirty="0"/>
                  <a:t>with slope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B27BDF1-C5E9-415C-B67C-C631C735BF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46" y="464024"/>
                <a:ext cx="2316835" cy="2442335"/>
              </a:xfrm>
              <a:prstGeom prst="rect">
                <a:avLst/>
              </a:prstGeom>
              <a:blipFill>
                <a:blip r:embed="rId3"/>
                <a:stretch>
                  <a:fillRect l="-2368" r="-1579" b="-2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8D70D4EF-2576-474C-BF27-D1B60B053FE2}"/>
              </a:ext>
            </a:extLst>
          </p:cNvPr>
          <p:cNvSpPr/>
          <p:nvPr/>
        </p:nvSpPr>
        <p:spPr>
          <a:xfrm>
            <a:off x="9107906" y="2418348"/>
            <a:ext cx="180473" cy="180473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5B487C8-1207-4B5E-BFDA-F8556357E349}"/>
              </a:ext>
            </a:extLst>
          </p:cNvPr>
          <p:cNvCxnSpPr>
            <a:cxnSpLocks/>
          </p:cNvCxnSpPr>
          <p:nvPr/>
        </p:nvCxnSpPr>
        <p:spPr>
          <a:xfrm>
            <a:off x="7027524" y="1756881"/>
            <a:ext cx="2409289" cy="84194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C310A62-5ECD-472A-8BAF-2B2394AC59B4}"/>
                  </a:ext>
                </a:extLst>
              </p:cNvPr>
              <p:cNvSpPr txBox="1"/>
              <p:nvPr/>
            </p:nvSpPr>
            <p:spPr>
              <a:xfrm>
                <a:off x="9601196" y="211360"/>
                <a:ext cx="2322095" cy="67559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We have a point and the slope…</a:t>
                </a:r>
              </a:p>
              <a:p>
                <a:endParaRPr lang="en-US" dirty="0"/>
              </a:p>
              <a:p>
                <a:r>
                  <a:rPr lang="en-US" dirty="0"/>
                  <a:t>Point-slope form</a:t>
                </a:r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endParaRPr lang="en-US" sz="105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−3=−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−10</m:t>
                          </m:r>
                        </m:e>
                      </m:d>
                    </m:oMath>
                  </m:oMathPara>
                </a14:m>
                <a:endParaRPr lang="en-US" b="0" dirty="0"/>
              </a:p>
              <a:p>
                <a:endParaRPr lang="en-US" dirty="0"/>
              </a:p>
              <a:p>
                <a:r>
                  <a:rPr lang="en-US" dirty="0"/>
                  <a:t>…or use slope-intercept to find b</a:t>
                </a:r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=3,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×10+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=3+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dirty="0"/>
                  <a:t>7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C310A62-5ECD-472A-8BAF-2B2394AC59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1196" y="211360"/>
                <a:ext cx="2322095" cy="6755952"/>
              </a:xfrm>
              <a:prstGeom prst="rect">
                <a:avLst/>
              </a:prstGeom>
              <a:blipFill>
                <a:blip r:embed="rId4"/>
                <a:stretch>
                  <a:fillRect l="-2100" t="-5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798F21C-9124-4951-814F-1A44D4744335}"/>
              </a:ext>
            </a:extLst>
          </p:cNvPr>
          <p:cNvCxnSpPr/>
          <p:nvPr/>
        </p:nvCxnSpPr>
        <p:spPr>
          <a:xfrm>
            <a:off x="9661352" y="3777325"/>
            <a:ext cx="22017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4CDE57C-C136-4AEB-BB84-4290849E28B7}"/>
                  </a:ext>
                </a:extLst>
              </p:cNvPr>
              <p:cNvSpPr txBox="1"/>
              <p:nvPr/>
            </p:nvSpPr>
            <p:spPr>
              <a:xfrm>
                <a:off x="6268453" y="4039176"/>
                <a:ext cx="2707105" cy="1017523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+7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4CDE57C-C136-4AEB-BB84-4290849E28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8453" y="4039176"/>
                <a:ext cx="2707105" cy="101752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761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039793E-0D66-41B3-9E6A-5B39B43A2A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4537" y="0"/>
            <a:ext cx="6903237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B27BDF1-C5E9-415C-B67C-C631C735BF98}"/>
              </a:ext>
            </a:extLst>
          </p:cNvPr>
          <p:cNvSpPr txBox="1"/>
          <p:nvPr/>
        </p:nvSpPr>
        <p:spPr>
          <a:xfrm>
            <a:off x="327546" y="464024"/>
            <a:ext cx="2316835" cy="222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Write an equation for the line passing through </a:t>
            </a:r>
          </a:p>
          <a:p>
            <a:pPr>
              <a:lnSpc>
                <a:spcPct val="200000"/>
              </a:lnSpc>
            </a:pPr>
            <a:r>
              <a:rPr lang="en-US" dirty="0"/>
              <a:t>(-2, 4), (2, 1)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E1B1BE9-1009-4D25-8BD7-BEB9557EB8C5}"/>
              </a:ext>
            </a:extLst>
          </p:cNvPr>
          <p:cNvGrpSpPr/>
          <p:nvPr/>
        </p:nvGrpSpPr>
        <p:grpSpPr>
          <a:xfrm>
            <a:off x="5017333" y="1772654"/>
            <a:ext cx="2105365" cy="1608222"/>
            <a:chOff x="5017333" y="1772654"/>
            <a:chExt cx="2105365" cy="1608222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8D70D4EF-2576-474C-BF27-D1B60B053FE2}"/>
                </a:ext>
              </a:extLst>
            </p:cNvPr>
            <p:cNvSpPr/>
            <p:nvPr/>
          </p:nvSpPr>
          <p:spPr>
            <a:xfrm>
              <a:off x="6685549" y="3041984"/>
              <a:ext cx="180473" cy="180473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677AF54-9862-491A-A837-F9434BED0221}"/>
                </a:ext>
              </a:extLst>
            </p:cNvPr>
            <p:cNvSpPr/>
            <p:nvPr/>
          </p:nvSpPr>
          <p:spPr>
            <a:xfrm>
              <a:off x="5463784" y="2115976"/>
              <a:ext cx="180473" cy="180473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75B487C8-1207-4B5E-BFDA-F8556357E349}"/>
                </a:ext>
              </a:extLst>
            </p:cNvPr>
            <p:cNvCxnSpPr>
              <a:cxnSpLocks/>
            </p:cNvCxnSpPr>
            <p:nvPr/>
          </p:nvCxnSpPr>
          <p:spPr>
            <a:xfrm>
              <a:off x="5017333" y="1772654"/>
              <a:ext cx="2105365" cy="1608222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C310A62-5ECD-472A-8BAF-2B2394AC59B4}"/>
                  </a:ext>
                </a:extLst>
              </p:cNvPr>
              <p:cNvSpPr txBox="1"/>
              <p:nvPr/>
            </p:nvSpPr>
            <p:spPr>
              <a:xfrm>
                <a:off x="9601196" y="211360"/>
                <a:ext cx="2322095" cy="53365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First step: find slope</a:t>
                </a:r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US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1−4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2−(−2)</m:t>
                          </m:r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…now pick a point &amp; use technique from prior example</a:t>
                </a:r>
              </a:p>
              <a:p>
                <a:endParaRPr lang="en-US" dirty="0"/>
              </a:p>
              <a:p>
                <a:r>
                  <a:rPr lang="en-US" dirty="0"/>
                  <a:t>Point-slope form</a:t>
                </a:r>
              </a:p>
              <a:p>
                <a:pPr algn="ctr"/>
                <a:r>
                  <a:rPr lang="en-US" dirty="0"/>
                  <a:t>or</a:t>
                </a:r>
              </a:p>
              <a:p>
                <a:r>
                  <a:rPr lang="en-US" dirty="0"/>
                  <a:t>Slope-intercept to find b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C310A62-5ECD-472A-8BAF-2B2394AC59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1196" y="211360"/>
                <a:ext cx="2322095" cy="5336525"/>
              </a:xfrm>
              <a:prstGeom prst="rect">
                <a:avLst/>
              </a:prstGeom>
              <a:blipFill>
                <a:blip r:embed="rId3"/>
                <a:stretch>
                  <a:fillRect l="-2100" t="-686" r="-2625" b="-9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4CDE57C-C136-4AEB-BB84-4290849E28B7}"/>
                  </a:ext>
                </a:extLst>
              </p:cNvPr>
              <p:cNvSpPr txBox="1"/>
              <p:nvPr/>
            </p:nvSpPr>
            <p:spPr>
              <a:xfrm>
                <a:off x="6268453" y="4039176"/>
                <a:ext cx="2707105" cy="1024319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4CDE57C-C136-4AEB-BB84-4290849E28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8453" y="4039176"/>
                <a:ext cx="2707105" cy="10243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822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AA8C79-8B70-4952-94B4-0F59C010B821}"/>
              </a:ext>
            </a:extLst>
          </p:cNvPr>
          <p:cNvSpPr txBox="1"/>
          <p:nvPr/>
        </p:nvSpPr>
        <p:spPr>
          <a:xfrm>
            <a:off x="516365" y="732243"/>
            <a:ext cx="1156870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b="1" dirty="0"/>
              <a:t>Visualization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Equation:</a:t>
            </a:r>
          </a:p>
          <a:p>
            <a:pPr marL="742950" lvl="1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Abstraction of the line</a:t>
            </a:r>
          </a:p>
          <a:p>
            <a:pPr marL="742950" lvl="1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Gives you the entire line, allows predicting what will happen anywhere along that line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Graph:</a:t>
            </a:r>
          </a:p>
          <a:p>
            <a:pPr marL="742950" lvl="1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Can only see part</a:t>
            </a:r>
          </a:p>
          <a:p>
            <a:pPr marL="742950" lvl="1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Must be considered an approximation</a:t>
            </a:r>
          </a:p>
          <a:p>
            <a:pPr marL="742950" lvl="1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Tangible, visible representation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094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1599</TotalTime>
  <Words>408</Words>
  <Application>Microsoft Office PowerPoint</Application>
  <PresentationFormat>Widescreen</PresentationFormat>
  <Paragraphs>98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Cambria Math</vt:lpstr>
      <vt:lpstr>Century Gothic</vt:lpstr>
      <vt:lpstr>Garamond</vt:lpstr>
      <vt:lpstr>Savon</vt:lpstr>
      <vt:lpstr>LINEAR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 notation</dc:title>
  <dc:creator>Zebrack-Smith, Lori</dc:creator>
  <cp:lastModifiedBy>Thompson, Mikel</cp:lastModifiedBy>
  <cp:revision>26</cp:revision>
  <dcterms:created xsi:type="dcterms:W3CDTF">2018-08-27T19:42:26Z</dcterms:created>
  <dcterms:modified xsi:type="dcterms:W3CDTF">2019-09-09T20:26:54Z</dcterms:modified>
</cp:coreProperties>
</file>